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fd964eb07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fd964eb07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fd964eb07_1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fd964eb07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fd964eb07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fd964eb07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fd964eb07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fd964eb07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fd964eb07_1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fd964eb07_1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fd964eb07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fd964eb0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fd964eb0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fd964eb0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fd964eb07_1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6fd964eb07_1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fd964eb07_1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fd964eb07_1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d964eb07_1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d964eb07_1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fd964eb0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fd964eb0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fd964eb0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fd964eb0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6fd964eb07_1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6fd964eb07_1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6fd964eb07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6fd964eb07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6fd964eb07_1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6fd964eb07_1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6fd964eb07_1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6fd964eb07_1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fd964eb07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fd964eb0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fd964eb0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fd964eb0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fd964eb07_1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fd964eb07_1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fd964eb0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fd964eb0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fd964eb07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fd964eb07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fd964eb07_1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fd964eb07_1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fd964eb07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fd964eb0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800"/>
              <a:buNone/>
              <a:defRPr>
                <a:solidFill>
                  <a:srgbClr val="98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800"/>
              <a:buNone/>
              <a:defRPr>
                <a:solidFill>
                  <a:srgbClr val="98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800"/>
              <a:buNone/>
              <a:defRPr>
                <a:solidFill>
                  <a:srgbClr val="98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gf@georgefairbanks.com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Intellectual Control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138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George Fairbanks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O’Reilly Software Architecture 2020 NYC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gf@georgefairbanks.com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@ghfairbanks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/>
          <p:nvPr/>
        </p:nvSpPr>
        <p:spPr>
          <a:xfrm>
            <a:off x="2512525" y="1278025"/>
            <a:ext cx="3887100" cy="35358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projects drift toward testing (SC)</a:t>
            </a:r>
            <a:endParaRPr/>
          </a:p>
        </p:txBody>
      </p:sp>
      <p:sp>
        <p:nvSpPr>
          <p:cNvPr id="118" name="Google Shape;118;p22"/>
          <p:cNvSpPr/>
          <p:nvPr/>
        </p:nvSpPr>
        <p:spPr>
          <a:xfrm>
            <a:off x="323502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sp>
        <p:nvSpPr>
          <p:cNvPr id="119" name="Google Shape;119;p22"/>
          <p:cNvSpPr/>
          <p:nvPr/>
        </p:nvSpPr>
        <p:spPr>
          <a:xfrm>
            <a:off x="323502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cxnSp>
        <p:nvCxnSpPr>
          <p:cNvPr id="120" name="Google Shape;120;p22"/>
          <p:cNvCxnSpPr>
            <a:stCxn id="118" idx="0"/>
            <a:endCxn id="119" idx="2"/>
          </p:cNvCxnSpPr>
          <p:nvPr/>
        </p:nvCxnSpPr>
        <p:spPr>
          <a:xfrm rot="10800000">
            <a:off x="373437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/>
          <p:nvPr/>
        </p:nvSpPr>
        <p:spPr>
          <a:xfrm>
            <a:off x="2512525" y="1278025"/>
            <a:ext cx="3887100" cy="35358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SC</a:t>
            </a:r>
            <a:endParaRPr b="1" sz="2400"/>
          </a:p>
        </p:txBody>
      </p:sp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projects drift toward testing (SC)</a:t>
            </a:r>
            <a:endParaRPr/>
          </a:p>
        </p:txBody>
      </p:sp>
      <p:sp>
        <p:nvSpPr>
          <p:cNvPr id="127" name="Google Shape;127;p23"/>
          <p:cNvSpPr/>
          <p:nvPr/>
        </p:nvSpPr>
        <p:spPr>
          <a:xfrm>
            <a:off x="323502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sp>
        <p:nvSpPr>
          <p:cNvPr id="128" name="Google Shape;128;p23"/>
          <p:cNvSpPr/>
          <p:nvPr/>
        </p:nvSpPr>
        <p:spPr>
          <a:xfrm>
            <a:off x="323502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sp>
        <p:nvSpPr>
          <p:cNvPr id="129" name="Google Shape;129;p23"/>
          <p:cNvSpPr/>
          <p:nvPr/>
        </p:nvSpPr>
        <p:spPr>
          <a:xfrm>
            <a:off x="491027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sp>
        <p:nvSpPr>
          <p:cNvPr id="130" name="Google Shape;130;p23"/>
          <p:cNvSpPr/>
          <p:nvPr/>
        </p:nvSpPr>
        <p:spPr>
          <a:xfrm>
            <a:off x="491027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cxnSp>
        <p:nvCxnSpPr>
          <p:cNvPr id="131" name="Google Shape;131;p23"/>
          <p:cNvCxnSpPr>
            <a:stCxn id="127" idx="0"/>
            <a:endCxn id="128" idx="2"/>
          </p:cNvCxnSpPr>
          <p:nvPr/>
        </p:nvCxnSpPr>
        <p:spPr>
          <a:xfrm rot="10800000">
            <a:off x="373437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23"/>
          <p:cNvCxnSpPr>
            <a:stCxn id="127" idx="0"/>
            <a:endCxn id="129" idx="2"/>
          </p:cNvCxnSpPr>
          <p:nvPr/>
        </p:nvCxnSpPr>
        <p:spPr>
          <a:xfrm flipH="1" rot="10800000">
            <a:off x="3734375" y="2645725"/>
            <a:ext cx="167520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23"/>
          <p:cNvCxnSpPr>
            <a:stCxn id="130" idx="0"/>
            <a:endCxn id="129" idx="2"/>
          </p:cNvCxnSpPr>
          <p:nvPr/>
        </p:nvCxnSpPr>
        <p:spPr>
          <a:xfrm rot="10800000">
            <a:off x="540962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4" name="Google Shape;134;p23"/>
          <p:cNvSpPr/>
          <p:nvPr/>
        </p:nvSpPr>
        <p:spPr>
          <a:xfrm>
            <a:off x="1537350" y="4333825"/>
            <a:ext cx="8208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/>
          <p:nvPr/>
        </p:nvSpPr>
        <p:spPr>
          <a:xfrm>
            <a:off x="2512525" y="1278025"/>
            <a:ext cx="3887100" cy="35358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SC</a:t>
            </a:r>
            <a:endParaRPr sz="2400"/>
          </a:p>
        </p:txBody>
      </p:sp>
      <p:sp>
        <p:nvSpPr>
          <p:cNvPr id="140" name="Google Shape;140;p2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projects drift toward testing (SC)</a:t>
            </a:r>
            <a:endParaRPr/>
          </a:p>
        </p:txBody>
      </p:sp>
      <p:sp>
        <p:nvSpPr>
          <p:cNvPr id="141" name="Google Shape;141;p24"/>
          <p:cNvSpPr/>
          <p:nvPr/>
        </p:nvSpPr>
        <p:spPr>
          <a:xfrm>
            <a:off x="323502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sp>
        <p:nvSpPr>
          <p:cNvPr id="142" name="Google Shape;142;p24"/>
          <p:cNvSpPr/>
          <p:nvPr/>
        </p:nvSpPr>
        <p:spPr>
          <a:xfrm>
            <a:off x="323502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</a:t>
            </a:r>
            <a:r>
              <a:rPr lang="en" sz="2400"/>
              <a:t>SC</a:t>
            </a:r>
            <a:endParaRPr sz="2400"/>
          </a:p>
        </p:txBody>
      </p:sp>
      <p:sp>
        <p:nvSpPr>
          <p:cNvPr id="143" name="Google Shape;143;p24"/>
          <p:cNvSpPr/>
          <p:nvPr/>
        </p:nvSpPr>
        <p:spPr>
          <a:xfrm>
            <a:off x="491027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SC</a:t>
            </a:r>
            <a:endParaRPr b="1" sz="2400"/>
          </a:p>
        </p:txBody>
      </p:sp>
      <p:sp>
        <p:nvSpPr>
          <p:cNvPr id="144" name="Google Shape;144;p24"/>
          <p:cNvSpPr/>
          <p:nvPr/>
        </p:nvSpPr>
        <p:spPr>
          <a:xfrm>
            <a:off x="491027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</a:t>
            </a:r>
            <a:r>
              <a:rPr lang="en" sz="2400"/>
              <a:t>SC</a:t>
            </a:r>
            <a:endParaRPr sz="2400"/>
          </a:p>
        </p:txBody>
      </p:sp>
      <p:cxnSp>
        <p:nvCxnSpPr>
          <p:cNvPr id="145" name="Google Shape;145;p24"/>
          <p:cNvCxnSpPr>
            <a:stCxn id="141" idx="0"/>
            <a:endCxn id="142" idx="2"/>
          </p:cNvCxnSpPr>
          <p:nvPr/>
        </p:nvCxnSpPr>
        <p:spPr>
          <a:xfrm rot="10800000">
            <a:off x="373437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6" name="Google Shape;146;p24"/>
          <p:cNvCxnSpPr>
            <a:stCxn id="141" idx="0"/>
            <a:endCxn id="143" idx="2"/>
          </p:cNvCxnSpPr>
          <p:nvPr/>
        </p:nvCxnSpPr>
        <p:spPr>
          <a:xfrm flipH="1" rot="10800000">
            <a:off x="3734375" y="2645725"/>
            <a:ext cx="167520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7" name="Google Shape;147;p24"/>
          <p:cNvCxnSpPr>
            <a:stCxn id="144" idx="0"/>
            <a:endCxn id="143" idx="2"/>
          </p:cNvCxnSpPr>
          <p:nvPr/>
        </p:nvCxnSpPr>
        <p:spPr>
          <a:xfrm rot="10800000">
            <a:off x="540962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8" name="Google Shape;148;p24"/>
          <p:cNvSpPr/>
          <p:nvPr/>
        </p:nvSpPr>
        <p:spPr>
          <a:xfrm rot="10800000">
            <a:off x="5989350" y="1906475"/>
            <a:ext cx="8208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/>
          <p:nvPr/>
        </p:nvSpPr>
        <p:spPr>
          <a:xfrm>
            <a:off x="2512525" y="1278025"/>
            <a:ext cx="3887100" cy="35358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SC</a:t>
            </a:r>
            <a:endParaRPr sz="2400"/>
          </a:p>
        </p:txBody>
      </p:sp>
      <p:sp>
        <p:nvSpPr>
          <p:cNvPr id="154" name="Google Shape;154;p2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projects drift toward testing (SC)</a:t>
            </a:r>
            <a:endParaRPr/>
          </a:p>
        </p:txBody>
      </p:sp>
      <p:sp>
        <p:nvSpPr>
          <p:cNvPr id="155" name="Google Shape;155;p25"/>
          <p:cNvSpPr/>
          <p:nvPr/>
        </p:nvSpPr>
        <p:spPr>
          <a:xfrm>
            <a:off x="323502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SC</a:t>
            </a:r>
            <a:endParaRPr b="1" sz="2400"/>
          </a:p>
        </p:txBody>
      </p:sp>
      <p:sp>
        <p:nvSpPr>
          <p:cNvPr id="156" name="Google Shape;156;p25"/>
          <p:cNvSpPr/>
          <p:nvPr/>
        </p:nvSpPr>
        <p:spPr>
          <a:xfrm>
            <a:off x="323502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sp>
        <p:nvSpPr>
          <p:cNvPr id="157" name="Google Shape;157;p25"/>
          <p:cNvSpPr/>
          <p:nvPr/>
        </p:nvSpPr>
        <p:spPr>
          <a:xfrm>
            <a:off x="491027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SC</a:t>
            </a:r>
            <a:endParaRPr sz="2400"/>
          </a:p>
        </p:txBody>
      </p:sp>
      <p:sp>
        <p:nvSpPr>
          <p:cNvPr id="158" name="Google Shape;158;p25"/>
          <p:cNvSpPr/>
          <p:nvPr/>
        </p:nvSpPr>
        <p:spPr>
          <a:xfrm>
            <a:off x="491027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SC</a:t>
            </a:r>
            <a:endParaRPr b="1" sz="2400"/>
          </a:p>
        </p:txBody>
      </p:sp>
      <p:cxnSp>
        <p:nvCxnSpPr>
          <p:cNvPr id="159" name="Google Shape;159;p25"/>
          <p:cNvCxnSpPr>
            <a:stCxn id="155" idx="0"/>
            <a:endCxn id="156" idx="2"/>
          </p:cNvCxnSpPr>
          <p:nvPr/>
        </p:nvCxnSpPr>
        <p:spPr>
          <a:xfrm rot="10800000">
            <a:off x="373437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0" name="Google Shape;160;p25"/>
          <p:cNvCxnSpPr>
            <a:stCxn id="155" idx="0"/>
            <a:endCxn id="157" idx="2"/>
          </p:cNvCxnSpPr>
          <p:nvPr/>
        </p:nvCxnSpPr>
        <p:spPr>
          <a:xfrm flipH="1" rot="10800000">
            <a:off x="3734375" y="2645725"/>
            <a:ext cx="167520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1" name="Google Shape;161;p25"/>
          <p:cNvCxnSpPr>
            <a:stCxn id="158" idx="0"/>
            <a:endCxn id="157" idx="2"/>
          </p:cNvCxnSpPr>
          <p:nvPr/>
        </p:nvCxnSpPr>
        <p:spPr>
          <a:xfrm rot="10800000">
            <a:off x="540962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2" name="Google Shape;162;p25"/>
          <p:cNvSpPr/>
          <p:nvPr/>
        </p:nvSpPr>
        <p:spPr>
          <a:xfrm rot="10800000">
            <a:off x="6065550" y="3430475"/>
            <a:ext cx="8208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5"/>
          <p:cNvSpPr/>
          <p:nvPr/>
        </p:nvSpPr>
        <p:spPr>
          <a:xfrm>
            <a:off x="2299350" y="3495625"/>
            <a:ext cx="8208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/>
          <p:nvPr/>
        </p:nvSpPr>
        <p:spPr>
          <a:xfrm>
            <a:off x="2512525" y="1278025"/>
            <a:ext cx="3887100" cy="35358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SC</a:t>
            </a:r>
            <a:endParaRPr sz="2400"/>
          </a:p>
        </p:txBody>
      </p:sp>
      <p:sp>
        <p:nvSpPr>
          <p:cNvPr id="169" name="Google Shape;169;p2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limits of refactoring</a:t>
            </a:r>
            <a:endParaRPr/>
          </a:p>
        </p:txBody>
      </p:sp>
      <p:sp>
        <p:nvSpPr>
          <p:cNvPr id="170" name="Google Shape;170;p26"/>
          <p:cNvSpPr/>
          <p:nvPr/>
        </p:nvSpPr>
        <p:spPr>
          <a:xfrm>
            <a:off x="323502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SC</a:t>
            </a:r>
            <a:endParaRPr sz="2400"/>
          </a:p>
        </p:txBody>
      </p:sp>
      <p:sp>
        <p:nvSpPr>
          <p:cNvPr id="171" name="Google Shape;171;p26"/>
          <p:cNvSpPr/>
          <p:nvPr/>
        </p:nvSpPr>
        <p:spPr>
          <a:xfrm>
            <a:off x="323502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  <p:sp>
        <p:nvSpPr>
          <p:cNvPr id="172" name="Google Shape;172;p26"/>
          <p:cNvSpPr/>
          <p:nvPr/>
        </p:nvSpPr>
        <p:spPr>
          <a:xfrm>
            <a:off x="4910275" y="164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SC</a:t>
            </a:r>
            <a:endParaRPr b="1" sz="2400"/>
          </a:p>
        </p:txBody>
      </p:sp>
      <p:sp>
        <p:nvSpPr>
          <p:cNvPr id="173" name="Google Shape;173;p26"/>
          <p:cNvSpPr/>
          <p:nvPr/>
        </p:nvSpPr>
        <p:spPr>
          <a:xfrm>
            <a:off x="491027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SC</a:t>
            </a:r>
            <a:endParaRPr sz="2400"/>
          </a:p>
        </p:txBody>
      </p:sp>
      <p:cxnSp>
        <p:nvCxnSpPr>
          <p:cNvPr id="174" name="Google Shape;174;p26"/>
          <p:cNvCxnSpPr>
            <a:stCxn id="170" idx="0"/>
            <a:endCxn id="171" idx="2"/>
          </p:cNvCxnSpPr>
          <p:nvPr/>
        </p:nvCxnSpPr>
        <p:spPr>
          <a:xfrm rot="10800000">
            <a:off x="373437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5" name="Google Shape;175;p26"/>
          <p:cNvCxnSpPr>
            <a:stCxn id="170" idx="0"/>
            <a:endCxn id="172" idx="2"/>
          </p:cNvCxnSpPr>
          <p:nvPr/>
        </p:nvCxnSpPr>
        <p:spPr>
          <a:xfrm flipH="1" rot="10800000">
            <a:off x="3734375" y="2645725"/>
            <a:ext cx="167520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26"/>
          <p:cNvCxnSpPr>
            <a:stCxn id="173" idx="0"/>
            <a:endCxn id="172" idx="2"/>
          </p:cNvCxnSpPr>
          <p:nvPr/>
        </p:nvCxnSpPr>
        <p:spPr>
          <a:xfrm rot="10800000">
            <a:off x="5409625" y="2645725"/>
            <a:ext cx="0" cy="521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7" name="Google Shape;177;p26"/>
          <p:cNvSpPr/>
          <p:nvPr/>
        </p:nvSpPr>
        <p:spPr>
          <a:xfrm rot="10800000">
            <a:off x="6065550" y="1906475"/>
            <a:ext cx="8208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6"/>
          <p:cNvSpPr txBox="1"/>
          <p:nvPr/>
        </p:nvSpPr>
        <p:spPr>
          <a:xfrm>
            <a:off x="6995850" y="1198600"/>
            <a:ext cx="1904400" cy="21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Refactoring preserves behavior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To redesign, we must understand the problem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Empirically, refactoring isn’t strong enough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Once lost, IC is hard to recover</a:t>
            </a:r>
            <a:endParaRPr/>
          </a:p>
        </p:txBody>
      </p:sp>
      <p:sp>
        <p:nvSpPr>
          <p:cNvPr id="184" name="Google Shape;18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Gardening: easier to stay on top of weeding</a:t>
            </a:r>
            <a:br>
              <a:rPr lang="en" sz="2400"/>
            </a:br>
            <a:r>
              <a:rPr lang="en"/>
              <a:t>Effort is linear wrt # of plants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Software: MUST stay on top of complexity</a:t>
            </a:r>
            <a:br>
              <a:rPr lang="en" sz="2400"/>
            </a:br>
            <a:r>
              <a:rPr lang="en"/>
              <a:t>Effort is superlinear wrt # of modules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Loss of IC is usually a one-way street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Reasoning keeps complexity down</a:t>
            </a:r>
            <a:endParaRPr/>
          </a:p>
        </p:txBody>
      </p:sp>
      <p:sp>
        <p:nvSpPr>
          <p:cNvPr id="190" name="Google Shape;190;p28"/>
          <p:cNvSpPr txBox="1"/>
          <p:nvPr>
            <p:ph idx="1" type="body"/>
          </p:nvPr>
        </p:nvSpPr>
        <p:spPr>
          <a:xfrm>
            <a:off x="311700" y="1152475"/>
            <a:ext cx="4191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Striving for IC lowers complexity</a:t>
            </a:r>
            <a:endParaRPr sz="22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Stay within complexity budget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Seek simpler designs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Simplify existing code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/>
              <a:t>Daily decisions add up</a:t>
            </a:r>
            <a:endParaRPr sz="2200"/>
          </a:p>
        </p:txBody>
      </p:sp>
      <p:sp>
        <p:nvSpPr>
          <p:cNvPr id="191" name="Google Shape;191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Assumptions:</a:t>
            </a:r>
            <a:endParaRPr sz="22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Complexity builds over time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Minds are limited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Problems have many solutions of varying complexity</a:t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490250" y="450150"/>
            <a:ext cx="7905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Testing </a:t>
            </a:r>
            <a:br>
              <a:rPr lang="en"/>
            </a:br>
            <a:r>
              <a:rPr lang="en"/>
              <a:t>numbs us to our loss of </a:t>
            </a:r>
            <a:br>
              <a:rPr lang="en"/>
            </a:br>
            <a:r>
              <a:rPr lang="en"/>
              <a:t>reasoning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0"/>
          <p:cNvSpPr txBox="1"/>
          <p:nvPr>
            <p:ph type="title"/>
          </p:nvPr>
        </p:nvSpPr>
        <p:spPr>
          <a:xfrm>
            <a:off x="490250" y="450150"/>
            <a:ext cx="7905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Statistical control </a:t>
            </a:r>
            <a:br>
              <a:rPr lang="en"/>
            </a:br>
            <a:r>
              <a:rPr lang="en"/>
              <a:t>numbs us to our loss of </a:t>
            </a:r>
            <a:br>
              <a:rPr lang="en"/>
            </a:br>
            <a:r>
              <a:rPr lang="en"/>
              <a:t>intellectual control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1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Zombie projects: dead but they don’t know it yet</a:t>
            </a:r>
            <a:endParaRPr/>
          </a:p>
        </p:txBody>
      </p:sp>
      <p:cxnSp>
        <p:nvCxnSpPr>
          <p:cNvPr id="207" name="Google Shape;207;p31"/>
          <p:cNvCxnSpPr/>
          <p:nvPr/>
        </p:nvCxnSpPr>
        <p:spPr>
          <a:xfrm rot="10800000">
            <a:off x="1232075" y="1247100"/>
            <a:ext cx="0" cy="315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8" name="Google Shape;208;p31"/>
          <p:cNvCxnSpPr/>
          <p:nvPr/>
        </p:nvCxnSpPr>
        <p:spPr>
          <a:xfrm>
            <a:off x="1232675" y="4409825"/>
            <a:ext cx="65187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9" name="Google Shape;209;p31"/>
          <p:cNvSpPr txBox="1"/>
          <p:nvPr/>
        </p:nvSpPr>
        <p:spPr>
          <a:xfrm rot="-5400000">
            <a:off x="104950" y="2559450"/>
            <a:ext cx="13239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Control</a:t>
            </a:r>
            <a:endParaRPr sz="2400"/>
          </a:p>
        </p:txBody>
      </p:sp>
      <p:sp>
        <p:nvSpPr>
          <p:cNvPr id="210" name="Google Shape;210;p31"/>
          <p:cNvSpPr txBox="1"/>
          <p:nvPr/>
        </p:nvSpPr>
        <p:spPr>
          <a:xfrm>
            <a:off x="5985075" y="4531350"/>
            <a:ext cx="13239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Time</a:t>
            </a:r>
            <a:endParaRPr sz="2400"/>
          </a:p>
        </p:txBody>
      </p:sp>
      <p:sp>
        <p:nvSpPr>
          <p:cNvPr id="211" name="Google Shape;211;p31"/>
          <p:cNvSpPr/>
          <p:nvPr/>
        </p:nvSpPr>
        <p:spPr>
          <a:xfrm>
            <a:off x="1327050" y="1813663"/>
            <a:ext cx="6333450" cy="2410075"/>
          </a:xfrm>
          <a:custGeom>
            <a:rect b="b" l="l" r="r" t="t"/>
            <a:pathLst>
              <a:path extrusionOk="0" h="96403" w="253338">
                <a:moveTo>
                  <a:pt x="0" y="563"/>
                </a:moveTo>
                <a:cubicBezTo>
                  <a:pt x="30979" y="563"/>
                  <a:pt x="62245" y="-1654"/>
                  <a:pt x="92912" y="2731"/>
                </a:cubicBezTo>
                <a:cubicBezTo>
                  <a:pt x="105645" y="4552"/>
                  <a:pt x="116770" y="13004"/>
                  <a:pt x="129457" y="15120"/>
                </a:cubicBezTo>
                <a:cubicBezTo>
                  <a:pt x="141381" y="17108"/>
                  <a:pt x="153914" y="16254"/>
                  <a:pt x="165382" y="20075"/>
                </a:cubicBezTo>
                <a:cubicBezTo>
                  <a:pt x="169853" y="21565"/>
                  <a:pt x="173491" y="24913"/>
                  <a:pt x="177770" y="26888"/>
                </a:cubicBezTo>
                <a:cubicBezTo>
                  <a:pt x="190905" y="32950"/>
                  <a:pt x="197179" y="49708"/>
                  <a:pt x="200688" y="63743"/>
                </a:cubicBezTo>
                <a:cubicBezTo>
                  <a:pt x="202844" y="72368"/>
                  <a:pt x="201642" y="82360"/>
                  <a:pt x="206573" y="89758"/>
                </a:cubicBezTo>
                <a:cubicBezTo>
                  <a:pt x="209327" y="93890"/>
                  <a:pt x="215611" y="94206"/>
                  <a:pt x="220509" y="95023"/>
                </a:cubicBezTo>
                <a:cubicBezTo>
                  <a:pt x="231311" y="96824"/>
                  <a:pt x="242387" y="96262"/>
                  <a:pt x="253338" y="96262"/>
                </a:cubicBezTo>
              </a:path>
            </a:pathLst>
          </a:cu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212" name="Google Shape;212;p31"/>
          <p:cNvCxnSpPr/>
          <p:nvPr/>
        </p:nvCxnSpPr>
        <p:spPr>
          <a:xfrm>
            <a:off x="3643325" y="2091000"/>
            <a:ext cx="7800" cy="2113800"/>
          </a:xfrm>
          <a:prstGeom prst="straightConnector1">
            <a:avLst/>
          </a:prstGeom>
          <a:noFill/>
          <a:ln cap="flat" cmpd="sng" w="38100">
            <a:solidFill>
              <a:srgbClr val="999999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213" name="Google Shape;213;p31"/>
          <p:cNvSpPr txBox="1"/>
          <p:nvPr/>
        </p:nvSpPr>
        <p:spPr>
          <a:xfrm>
            <a:off x="1682525" y="2786800"/>
            <a:ext cx="13239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 + SC</a:t>
            </a:r>
            <a:endParaRPr sz="2400"/>
          </a:p>
        </p:txBody>
      </p:sp>
      <p:sp>
        <p:nvSpPr>
          <p:cNvPr id="214" name="Google Shape;214;p31"/>
          <p:cNvSpPr txBox="1"/>
          <p:nvPr/>
        </p:nvSpPr>
        <p:spPr>
          <a:xfrm>
            <a:off x="4376925" y="2755475"/>
            <a:ext cx="1608000" cy="12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SC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980000"/>
                </a:solidFill>
              </a:rPr>
              <a:t>Zombies</a:t>
            </a:r>
            <a:endParaRPr b="1" sz="24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Me, programming in 1995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Smalltalk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Lambdas, dataflow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Unix, XWindows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Object-Oriented Analysis, Design, &amp; Programming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2-week delivery</a:t>
            </a:r>
            <a:endParaRPr sz="2400"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2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architecture</a:t>
            </a:r>
            <a:endParaRPr/>
          </a:p>
        </p:txBody>
      </p:sp>
      <p:sp>
        <p:nvSpPr>
          <p:cNvPr id="220" name="Google Shape;220;p3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Single m</a:t>
            </a:r>
            <a:r>
              <a:rPr lang="en" sz="2400" u="sng"/>
              <a:t>odule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SC and IC both work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IC help from</a:t>
            </a:r>
            <a:endParaRPr sz="2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ADTs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</a:t>
            </a:r>
            <a:r>
              <a:rPr lang="en" sz="1800"/>
              <a:t>nformation hiding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State-based analysis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Separation of concerns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Consistency via patterns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1" name="Google Shape;221;p3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architecture</a:t>
            </a:r>
            <a:endParaRPr/>
          </a:p>
        </p:txBody>
      </p:sp>
      <p:sp>
        <p:nvSpPr>
          <p:cNvPr id="227" name="Google Shape;227;p3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Single m</a:t>
            </a:r>
            <a:r>
              <a:rPr lang="en" sz="2400" u="sng"/>
              <a:t>odule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SC and IC both work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IC help from</a:t>
            </a:r>
            <a:endParaRPr sz="2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ADTs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Information hiding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State-based analysis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Separation of concerns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Consistency via patterns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8" name="Google Shape;228;p3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Architecture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IC works best</a:t>
            </a:r>
            <a:br>
              <a:rPr lang="en" sz="2400"/>
            </a:br>
            <a:r>
              <a:rPr lang="en" sz="1800"/>
              <a:t>Huge</a:t>
            </a:r>
            <a:r>
              <a:rPr lang="en" sz="1800"/>
              <a:t> state space, yet</a:t>
            </a:r>
            <a:br>
              <a:rPr lang="en" sz="1800"/>
            </a:br>
            <a:r>
              <a:rPr lang="en" sz="1800"/>
              <a:t>unit test to e2e ratio 1000:1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IC help from </a:t>
            </a:r>
            <a:endParaRPr sz="2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Views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Styles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Quality attribute tradeoffs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Hoisting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we do?</a:t>
            </a:r>
            <a:endParaRPr/>
          </a:p>
        </p:txBody>
      </p:sp>
      <p:sp>
        <p:nvSpPr>
          <p:cNvPr id="234" name="Google Shape;234;p3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Keep IC high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Culture of good, simple design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Property-based testing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Model-based testing</a:t>
            </a:r>
            <a:endParaRPr sz="2400"/>
          </a:p>
        </p:txBody>
      </p:sp>
      <p:sp>
        <p:nvSpPr>
          <p:cNvPr id="235" name="Google Shape;235;p3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we do?</a:t>
            </a:r>
            <a:endParaRPr/>
          </a:p>
        </p:txBody>
      </p:sp>
      <p:sp>
        <p:nvSpPr>
          <p:cNvPr id="241" name="Google Shape;241;p3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Keep IC high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Culture of good, simple design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Property-based testing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Model-based testing</a:t>
            </a:r>
            <a:endParaRPr sz="2400"/>
          </a:p>
        </p:txBody>
      </p:sp>
      <p:sp>
        <p:nvSpPr>
          <p:cNvPr id="242" name="Google Shape;242;p3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Low IC?  </a:t>
            </a:r>
            <a:r>
              <a:rPr lang="en" sz="2400"/>
              <a:t>Ask: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Does </a:t>
            </a:r>
            <a:r>
              <a:rPr b="1" lang="en" sz="1800"/>
              <a:t>process</a:t>
            </a:r>
            <a:r>
              <a:rPr lang="en" sz="1800"/>
              <a:t> promote IC?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Who is </a:t>
            </a:r>
            <a:r>
              <a:rPr b="1" lang="en" sz="1800"/>
              <a:t>rewarded</a:t>
            </a:r>
            <a:r>
              <a:rPr lang="en" sz="1800"/>
              <a:t> for helping IC?</a:t>
            </a:r>
            <a:endParaRPr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1995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Reasoning</a:t>
            </a:r>
            <a:br>
              <a:rPr lang="en" sz="2400"/>
            </a:br>
            <a:r>
              <a:rPr lang="en" sz="2400"/>
              <a:t>(Intellectual Control)</a:t>
            </a:r>
            <a:endParaRPr sz="2400"/>
          </a:p>
        </p:txBody>
      </p:sp>
      <p:sp>
        <p:nvSpPr>
          <p:cNvPr id="248" name="Google Shape;248;p3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2020</a:t>
            </a:r>
            <a:endParaRPr sz="2400" u="sng"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Wide blanket of tests</a:t>
            </a:r>
            <a:br>
              <a:rPr lang="en" sz="2400"/>
            </a:br>
            <a:r>
              <a:rPr lang="en" sz="2400"/>
              <a:t>(Statistical Control)</a:t>
            </a:r>
            <a:endParaRPr sz="1800"/>
          </a:p>
        </p:txBody>
      </p:sp>
      <p:sp>
        <p:nvSpPr>
          <p:cNvPr id="249" name="Google Shape;249;p36"/>
          <p:cNvSpPr txBox="1"/>
          <p:nvPr/>
        </p:nvSpPr>
        <p:spPr>
          <a:xfrm>
            <a:off x="1483350" y="3305400"/>
            <a:ext cx="61773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Want </a:t>
            </a:r>
            <a:r>
              <a:rPr b="1" lang="en" sz="3000"/>
              <a:t>reasoning &amp; testing</a:t>
            </a:r>
            <a:endParaRPr b="1" sz="3000"/>
          </a:p>
        </p:txBody>
      </p:sp>
      <p:sp>
        <p:nvSpPr>
          <p:cNvPr id="250" name="Google Shape;250;p36"/>
          <p:cNvSpPr txBox="1"/>
          <p:nvPr/>
        </p:nvSpPr>
        <p:spPr>
          <a:xfrm>
            <a:off x="1505700" y="4514425"/>
            <a:ext cx="61326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Articles at:</a:t>
            </a:r>
            <a:r>
              <a:rPr lang="en" sz="1800">
                <a:solidFill>
                  <a:schemeClr val="dk2"/>
                </a:solidFill>
              </a:rPr>
              <a:t> georgefairbanks.com/ieee-software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Me, programming in 1995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Smalltalk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Lambdas, dataflow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Unix, XWindows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Object-Oriented Analysis, Design, &amp; Programming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2-week delivery</a:t>
            </a:r>
            <a:endParaRPr sz="2400">
              <a:solidFill>
                <a:srgbClr val="980000"/>
              </a:solidFill>
            </a:endParaRPr>
          </a:p>
        </p:txBody>
      </p:sp>
      <p:sp>
        <p:nvSpPr>
          <p:cNvPr id="69" name="Google Shape;69;p15"/>
          <p:cNvSpPr txBox="1"/>
          <p:nvPr>
            <p:ph idx="2" type="body"/>
          </p:nvPr>
        </p:nvSpPr>
        <p:spPr>
          <a:xfrm>
            <a:off x="4832400" y="1152475"/>
            <a:ext cx="3999900" cy="274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80000"/>
                </a:solidFill>
              </a:rPr>
              <a:t>&lt;blink&gt;</a:t>
            </a:r>
            <a:br>
              <a:rPr lang="en" sz="2400">
                <a:solidFill>
                  <a:srgbClr val="980000"/>
                </a:solidFill>
              </a:rPr>
            </a:br>
            <a:r>
              <a:rPr b="1" lang="en" sz="2400">
                <a:solidFill>
                  <a:srgbClr val="980000"/>
                </a:solidFill>
              </a:rPr>
              <a:t>NO TESTS</a:t>
            </a:r>
            <a:br>
              <a:rPr b="1" lang="en" sz="2400">
                <a:solidFill>
                  <a:srgbClr val="980000"/>
                </a:solidFill>
              </a:rPr>
            </a:br>
            <a:r>
              <a:rPr lang="en" sz="2400">
                <a:solidFill>
                  <a:srgbClr val="980000"/>
                </a:solidFill>
              </a:rPr>
              <a:t>&lt;/blink&gt;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</p:txBody>
      </p:sp>
      <p:sp>
        <p:nvSpPr>
          <p:cNvPr id="70" name="Google Shape;70;p15"/>
          <p:cNvSpPr/>
          <p:nvPr/>
        </p:nvSpPr>
        <p:spPr>
          <a:xfrm rot="10800000">
            <a:off x="3926925" y="4088875"/>
            <a:ext cx="8208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5026325" y="4042525"/>
            <a:ext cx="1649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But how?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72" name="Google Shape;72;p15"/>
          <p:cNvSpPr/>
          <p:nvPr/>
        </p:nvSpPr>
        <p:spPr>
          <a:xfrm rot="-5400000">
            <a:off x="5281825" y="3312150"/>
            <a:ext cx="8208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does our </a:t>
            </a:r>
            <a:r>
              <a:rPr lang="en" u="sng"/>
              <a:t>confidence</a:t>
            </a:r>
            <a:r>
              <a:rPr lang="en"/>
              <a:t> come from?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1995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Reasoning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Manual tests confirm reasoning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79" name="Google Shape;79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does our </a:t>
            </a:r>
            <a:r>
              <a:rPr lang="en" u="sng"/>
              <a:t>confidence</a:t>
            </a:r>
            <a:r>
              <a:rPr lang="en"/>
              <a:t> come from?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1995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Reasoning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Manual tests confirm reasoning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2020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Wide blanket of tests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Reasoning is less critical </a:t>
            </a:r>
            <a:br>
              <a:rPr lang="en" sz="1800"/>
            </a:br>
            <a:r>
              <a:rPr lang="en" sz="1800"/>
              <a:t>(but still compatible)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Some whack-a-mole development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Kinds of control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/>
              <a:t>Intellectual control (IC)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Run the code: </a:t>
            </a:r>
            <a:r>
              <a:rPr b="1" lang="en" sz="2400"/>
              <a:t>no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Dijkstra</a:t>
            </a:r>
            <a:endParaRPr sz="2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Proofs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Structured programming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Beyond proofs</a:t>
            </a:r>
            <a:endParaRPr sz="2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Types, patterns, ADTs, DBC, static analysis, ...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93" name="Google Shape;93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Kinds of</a:t>
            </a:r>
            <a:r>
              <a:rPr lang="en"/>
              <a:t> control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Intellectual control (IC)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Run the code: </a:t>
            </a:r>
            <a:r>
              <a:rPr b="1" lang="en" sz="2400"/>
              <a:t>no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Dijkstra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Proofs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Structured programming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Many forms of IC</a:t>
            </a:r>
            <a:endParaRPr sz="2400" u="sng"/>
          </a:p>
        </p:txBody>
      </p:sp>
      <p:sp>
        <p:nvSpPr>
          <p:cNvPr id="100" name="Google Shape;100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Statistical control (SC)</a:t>
            </a:r>
            <a:endParaRPr sz="2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Run the code: </a:t>
            </a:r>
            <a:r>
              <a:rPr b="1" lang="en" sz="2400"/>
              <a:t>yes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% of state space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490250" y="450150"/>
            <a:ext cx="7905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Testing </a:t>
            </a:r>
            <a:br>
              <a:rPr lang="en"/>
            </a:br>
            <a:r>
              <a:rPr lang="en"/>
              <a:t>numbs us to our loss of </a:t>
            </a:r>
            <a:br>
              <a:rPr lang="en"/>
            </a:br>
            <a:r>
              <a:rPr lang="en"/>
              <a:t>reasoning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projects drift toward testing (SC)</a:t>
            </a: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3235025" y="3167125"/>
            <a:ext cx="998700" cy="998700"/>
          </a:xfrm>
          <a:prstGeom prst="rect">
            <a:avLst/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IC,SC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